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5"/>
    <p:sldId id="257" r:id="rId36"/>
    <p:sldId id="258" r:id="rId37"/>
    <p:sldId id="259" r:id="rId38"/>
    <p:sldId id="260" r:id="rId39"/>
    <p:sldId id="261" r:id="rId4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latsi" charset="1" panose="00000500000000000000"/>
      <p:regular r:id="rId10"/>
    </p:embeddedFont>
    <p:embeddedFont>
      <p:font typeface="Canva Sans" charset="1" panose="020B0503030501040103"/>
      <p:regular r:id="rId11"/>
    </p:embeddedFont>
    <p:embeddedFont>
      <p:font typeface="Canva Sans Bold" charset="1" panose="020B0803030501040103"/>
      <p:regular r:id="rId12"/>
    </p:embeddedFont>
    <p:embeddedFont>
      <p:font typeface="Canva Sans Italics" charset="1" panose="020B0503030501040103"/>
      <p:regular r:id="rId13"/>
    </p:embeddedFont>
    <p:embeddedFont>
      <p:font typeface="Canva Sans Bold Italics" charset="1" panose="020B0803030501040103"/>
      <p:regular r:id="rId14"/>
    </p:embeddedFont>
    <p:embeddedFont>
      <p:font typeface="Canva Sans Medium" charset="1" panose="020B0603030501040103"/>
      <p:regular r:id="rId15"/>
    </p:embeddedFont>
    <p:embeddedFont>
      <p:font typeface="Canva Sans Medium Italics" charset="1" panose="020B0603030501040103"/>
      <p:regular r:id="rId16"/>
    </p:embeddedFont>
    <p:embeddedFont>
      <p:font typeface="Open Sans" charset="1" panose="020B0606030504020204"/>
      <p:regular r:id="rId17"/>
    </p:embeddedFont>
    <p:embeddedFont>
      <p:font typeface="Open Sans Bold" charset="1" panose="020B0806030504020204"/>
      <p:regular r:id="rId18"/>
    </p:embeddedFont>
    <p:embeddedFont>
      <p:font typeface="Open Sans Italics" charset="1" panose="020B0606030504020204"/>
      <p:regular r:id="rId19"/>
    </p:embeddedFont>
    <p:embeddedFont>
      <p:font typeface="Open Sans Bold Italics" charset="1" panose="020B0806030504020204"/>
      <p:regular r:id="rId20"/>
    </p:embeddedFont>
    <p:embeddedFont>
      <p:font typeface="Open Sans Light" charset="1" panose="020B0306030504020204"/>
      <p:regular r:id="rId21"/>
    </p:embeddedFont>
    <p:embeddedFont>
      <p:font typeface="Open Sans Light Italics" charset="1" panose="020B0306030504020204"/>
      <p:regular r:id="rId22"/>
    </p:embeddedFont>
    <p:embeddedFont>
      <p:font typeface="Open Sans Ultra-Bold" charset="1" panose="00000000000000000000"/>
      <p:regular r:id="rId23"/>
    </p:embeddedFont>
    <p:embeddedFont>
      <p:font typeface="Open Sans Ultra-Bold Italics" charset="1" panose="00000000000000000000"/>
      <p:regular r:id="rId24"/>
    </p:embeddedFont>
    <p:embeddedFont>
      <p:font typeface="Abhaya Libre" charset="1" panose="02000503000000000000"/>
      <p:regular r:id="rId25"/>
    </p:embeddedFont>
    <p:embeddedFont>
      <p:font typeface="Abhaya Libre Bold" charset="1" panose="02000803000000000000"/>
      <p:regular r:id="rId26"/>
    </p:embeddedFont>
    <p:embeddedFont>
      <p:font typeface="Abhaya Libre Italics" charset="1" panose="02000503000000000000"/>
      <p:regular r:id="rId27"/>
    </p:embeddedFont>
    <p:embeddedFont>
      <p:font typeface="Abhaya Libre Bold Italics" charset="1" panose="02000803000000000000"/>
      <p:regular r:id="rId28"/>
    </p:embeddedFont>
    <p:embeddedFont>
      <p:font typeface="Abhaya Libre Medium" charset="1" panose="02000603000000000000"/>
      <p:regular r:id="rId29"/>
    </p:embeddedFont>
    <p:embeddedFont>
      <p:font typeface="Abhaya Libre Medium Italics" charset="1" panose="02000603000000000000"/>
      <p:regular r:id="rId30"/>
    </p:embeddedFont>
    <p:embeddedFont>
      <p:font typeface="Abhaya Libre Semi-Bold" charset="1" panose="02000703000000000000"/>
      <p:regular r:id="rId31"/>
    </p:embeddedFont>
    <p:embeddedFont>
      <p:font typeface="Abhaya Libre Semi-Bold Italics" charset="1" panose="02000703000000000000"/>
      <p:regular r:id="rId32"/>
    </p:embeddedFont>
    <p:embeddedFont>
      <p:font typeface="Abhaya Libre Ultra-Bold" charset="1" panose="02000803000000000000"/>
      <p:regular r:id="rId33"/>
    </p:embeddedFont>
    <p:embeddedFont>
      <p:font typeface="Abhaya Libre Ultra-Bold Italics" charset="1" panose="0200080300000000000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slides/slide1.xml" Type="http://schemas.openxmlformats.org/officeDocument/2006/relationships/slide"/><Relationship Id="rId36" Target="slides/slide2.xml" Type="http://schemas.openxmlformats.org/officeDocument/2006/relationships/slide"/><Relationship Id="rId37" Target="slides/slide3.xml" Type="http://schemas.openxmlformats.org/officeDocument/2006/relationships/slide"/><Relationship Id="rId38" Target="slides/slide4.xml" Type="http://schemas.openxmlformats.org/officeDocument/2006/relationships/slide"/><Relationship Id="rId39" Target="slides/slide5.xml" Type="http://schemas.openxmlformats.org/officeDocument/2006/relationships/slide"/><Relationship Id="rId4" Target="theme/theme1.xml" Type="http://schemas.openxmlformats.org/officeDocument/2006/relationships/theme"/><Relationship Id="rId40" Target="slides/slide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https://www.simplypsychology.org/what-is-accommodation-and-assimilation.html" TargetMode="External" Type="http://schemas.openxmlformats.org/officeDocument/2006/relationships/hyperlink"/><Relationship Id="rId6" Target="https://www.simplypsychology.org/what-is-a-schema.html" TargetMode="External" Type="http://schemas.openxmlformats.org/officeDocument/2006/relationships/hyperlink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12" id="12"/>
          <p:cNvSpPr txBox="true"/>
          <p:nvPr/>
        </p:nvSpPr>
        <p:spPr>
          <a:xfrm rot="0">
            <a:off x="4208013" y="2515242"/>
            <a:ext cx="14079987" cy="1385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4"/>
              </a:lnSpc>
            </a:pPr>
            <a:r>
              <a:rPr lang="en-US" sz="10716">
                <a:solidFill>
                  <a:srgbClr val="000000"/>
                </a:solidFill>
                <a:latin typeface="Alatsi"/>
              </a:rPr>
              <a:t>CONSTRUCTIVISM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2646898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4078101" y="5136930"/>
            <a:ext cx="14079987" cy="1997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29"/>
              </a:lnSpc>
            </a:pPr>
            <a:r>
              <a:rPr lang="en-US" sz="5735">
                <a:solidFill>
                  <a:srgbClr val="000000"/>
                </a:solidFill>
                <a:latin typeface="Alatsi Bold"/>
              </a:rPr>
              <a:t> Sanam Tamang</a:t>
            </a:r>
          </a:p>
          <a:p>
            <a:pPr algn="ctr">
              <a:lnSpc>
                <a:spcPts val="8029"/>
              </a:lnSpc>
            </a:pPr>
            <a:r>
              <a:rPr lang="en-US" sz="5735">
                <a:solidFill>
                  <a:srgbClr val="000000"/>
                </a:solidFill>
                <a:latin typeface="Alatsi Bold"/>
              </a:rPr>
              <a:t>14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353307" y="9182100"/>
            <a:ext cx="14079987" cy="673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2"/>
              </a:lnSpc>
            </a:pPr>
            <a:r>
              <a:rPr lang="en-US" sz="3922">
                <a:solidFill>
                  <a:srgbClr val="000000"/>
                </a:solidFill>
                <a:latin typeface="Alatsi Bold"/>
              </a:rPr>
              <a:t>Sukuna Multiple College</a:t>
            </a:r>
            <a:r>
              <a:rPr lang="en-US" sz="3922">
                <a:solidFill>
                  <a:srgbClr val="000000"/>
                </a:solidFill>
                <a:latin typeface="Alatsi Bold"/>
              </a:rPr>
              <a:t>| 2024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1118095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2982861" y="5933231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321683" y="2894728"/>
            <a:ext cx="5246391" cy="5246370"/>
            <a:chOff x="0" y="0"/>
            <a:chExt cx="6350025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25030" t="0" r="-2503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2553980" y="866775"/>
            <a:ext cx="13180039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 Bold"/>
              </a:rPr>
              <a:t>INTRODUCTION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1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-3482681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37474" y="3146975"/>
            <a:ext cx="9753787" cy="4213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4"/>
              </a:lnSpc>
            </a:pPr>
            <a:r>
              <a:rPr lang="en-US" sz="2834">
                <a:solidFill>
                  <a:srgbClr val="000000"/>
                </a:solidFill>
                <a:latin typeface="Canva Sans"/>
              </a:rPr>
              <a:t>Constructivism is a learning theory that emphasizes the active role of learners in building their own understanding. Rather than passively receiving information, learners reflect on their experiences, </a:t>
            </a:r>
            <a:r>
              <a:rPr lang="en-US" sz="2834">
                <a:solidFill>
                  <a:srgbClr val="000000"/>
                </a:solidFill>
                <a:latin typeface="Canva Sans"/>
                <a:hlinkClick r:id="rId5" tooltip="https://www.simplypsychology.org/what-is-accommodation-and-assimilation.html"/>
              </a:rPr>
              <a:t>create mental representations</a:t>
            </a:r>
            <a:r>
              <a:rPr lang="en-US" sz="2834">
                <a:solidFill>
                  <a:srgbClr val="000000"/>
                </a:solidFill>
                <a:latin typeface="Canva Sans"/>
              </a:rPr>
              <a:t>, and incorporate new knowledge into their </a:t>
            </a:r>
            <a:r>
              <a:rPr lang="en-US" sz="2834">
                <a:solidFill>
                  <a:srgbClr val="000000"/>
                </a:solidFill>
                <a:latin typeface="Canva Sans"/>
                <a:hlinkClick r:id="rId6" tooltip="https://www.simplypsychology.org/what-is-a-schema.html"/>
              </a:rPr>
              <a:t>schemas</a:t>
            </a:r>
            <a:r>
              <a:rPr lang="en-US" sz="2834">
                <a:solidFill>
                  <a:srgbClr val="000000"/>
                </a:solidFill>
                <a:latin typeface="Canva Sans"/>
              </a:rPr>
              <a:t>. This promotes deeper learning and understanding.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15577" y="159703"/>
            <a:ext cx="1302543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Constructivism Theory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15577" y="2468246"/>
            <a:ext cx="15056845" cy="6790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The key points of constructivism theory based on the processes proposed by Jean Piaget:</a:t>
            </a:r>
          </a:p>
          <a:p>
            <a:pPr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Assimilation:</a:t>
            </a:r>
          </a:p>
          <a:p>
            <a:pPr marL="993151" indent="-331050" lvl="2">
              <a:lnSpc>
                <a:spcPts val="3220"/>
              </a:lnSpc>
              <a:buFont typeface="Arial"/>
              <a:buChar char="⚬"/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Definition: Assimilation is the process where newly acquired knowledge integrates with existing knowledge.</a:t>
            </a:r>
          </a:p>
          <a:p>
            <a:pPr marL="993151" indent="-331050" lvl="2">
              <a:lnSpc>
                <a:spcPts val="3220"/>
              </a:lnSpc>
              <a:buFont typeface="Arial"/>
              <a:buChar char="⚬"/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Example: Imagine kindergarten children learning to read and write. Later, this foundational knowledge helps them read more complex books on various topics.</a:t>
            </a:r>
          </a:p>
          <a:p>
            <a:pPr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Accommodation:</a:t>
            </a:r>
          </a:p>
          <a:p>
            <a:pPr marL="993151" indent="-331050" lvl="2">
              <a:lnSpc>
                <a:spcPts val="3220"/>
              </a:lnSpc>
              <a:buFont typeface="Arial"/>
              <a:buChar char="⚬"/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Definition: Accommodation occurs when old knowledge becomes irrelevant or needs adjustment to accommodate new information.</a:t>
            </a:r>
          </a:p>
          <a:p>
            <a:pPr marL="993151" indent="-331050" lvl="2">
              <a:lnSpc>
                <a:spcPts val="3220"/>
              </a:lnSpc>
              <a:buFont typeface="Arial"/>
              <a:buChar char="⚬"/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Example: Consider a student who initially learned to write incorrectly. Accommodation involves discarding the old incorrect method and adopting the correct writing technique.</a:t>
            </a:r>
          </a:p>
          <a:p>
            <a:pPr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Organization:</a:t>
            </a:r>
          </a:p>
          <a:p>
            <a:pPr marL="993151" indent="-331050" lvl="2">
              <a:lnSpc>
                <a:spcPts val="3220"/>
              </a:lnSpc>
              <a:buFont typeface="Arial"/>
              <a:buChar char="⚬"/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Definition: Organization refers to structuring new knowledge to fit into the learner’s existing mental framework (schema).</a:t>
            </a:r>
          </a:p>
          <a:p>
            <a:pPr marL="993151" indent="-331050" lvl="2">
              <a:lnSpc>
                <a:spcPts val="3220"/>
              </a:lnSpc>
              <a:buFont typeface="Arial"/>
              <a:buChar char="⚬"/>
            </a:pPr>
            <a:r>
              <a:rPr lang="en-US" sz="2300">
                <a:solidFill>
                  <a:srgbClr val="000000"/>
                </a:solidFill>
                <a:latin typeface="Canva Sans"/>
              </a:rPr>
              <a:t>Example: When learning the BODMAS rule in mathematics, a child organizes the sequence of calculations: first within brackets, then division, multiplication, addition, and finally subtraction.</a:t>
            </a:r>
          </a:p>
          <a:p>
            <a:pPr>
              <a:lnSpc>
                <a:spcPts val="3220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2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0020" y="741363"/>
            <a:ext cx="16672423" cy="189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1"/>
              </a:lnSpc>
            </a:pPr>
            <a:r>
              <a:rPr lang="en-US" sz="5479">
                <a:solidFill>
                  <a:srgbClr val="000000"/>
                </a:solidFill>
                <a:latin typeface="Canva Sans Bold"/>
              </a:rPr>
              <a:t>Educational implication of constructivism</a:t>
            </a:r>
          </a:p>
          <a:p>
            <a:pPr algn="ctr">
              <a:lnSpc>
                <a:spcPts val="7671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224014" y="2580443"/>
            <a:ext cx="16035286" cy="5588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79260" indent="-289630" lvl="1">
              <a:lnSpc>
                <a:spcPts val="3756"/>
              </a:lnSpc>
              <a:buFont typeface="Arial"/>
              <a:buChar char="•"/>
            </a:pPr>
            <a:r>
              <a:rPr lang="en-US" sz="2683">
                <a:solidFill>
                  <a:srgbClr val="000000"/>
                </a:solidFill>
                <a:latin typeface="Canva Sans"/>
              </a:rPr>
              <a:t>Problem-solving: Teachers can present real-world issues, such as addressing pollution, to inspire innovative solutions, evaluate students' understanding, and stimulate conversations.</a:t>
            </a:r>
          </a:p>
          <a:p>
            <a:pPr marL="579260" indent="-289630" lvl="1">
              <a:lnSpc>
                <a:spcPts val="3756"/>
              </a:lnSpc>
              <a:buFont typeface="Arial"/>
              <a:buChar char="•"/>
            </a:pPr>
            <a:r>
              <a:rPr lang="en-US" sz="2683">
                <a:solidFill>
                  <a:srgbClr val="000000"/>
                </a:solidFill>
                <a:latin typeface="Canva Sans"/>
              </a:rPr>
              <a:t>Experiments: Hands-on activities, like using microscopes to examine organisms, equip students with practical expertise and valuable perspectives.</a:t>
            </a:r>
          </a:p>
          <a:p>
            <a:pPr marL="579260" indent="-289630" lvl="1">
              <a:lnSpc>
                <a:spcPts val="3756"/>
              </a:lnSpc>
              <a:buFont typeface="Arial"/>
              <a:buChar char="•"/>
            </a:pPr>
            <a:r>
              <a:rPr lang="en-US" sz="2683">
                <a:solidFill>
                  <a:srgbClr val="000000"/>
                </a:solidFill>
                <a:latin typeface="Canva Sans"/>
              </a:rPr>
              <a:t>Guidance: Educators can act as mentors, facilitators, instructors, or tutors to assist students based on their unique learning preferences.</a:t>
            </a:r>
          </a:p>
          <a:p>
            <a:pPr marL="579260" indent="-289630" lvl="1">
              <a:lnSpc>
                <a:spcPts val="3756"/>
              </a:lnSpc>
              <a:buFont typeface="Arial"/>
              <a:buChar char="•"/>
            </a:pPr>
            <a:r>
              <a:rPr lang="en-US" sz="2683">
                <a:solidFill>
                  <a:srgbClr val="000000"/>
                </a:solidFill>
                <a:latin typeface="Canva Sans"/>
              </a:rPr>
              <a:t>Activities: Classroom exercises such as debates encourage collaborative learning and teamwork among peers.</a:t>
            </a:r>
          </a:p>
          <a:p>
            <a:pPr marL="579260" indent="-289630" lvl="1">
              <a:lnSpc>
                <a:spcPts val="3756"/>
              </a:lnSpc>
              <a:buFont typeface="Arial"/>
              <a:buChar char="•"/>
            </a:pPr>
            <a:r>
              <a:rPr lang="en-US" sz="2683">
                <a:solidFill>
                  <a:srgbClr val="000000"/>
                </a:solidFill>
                <a:latin typeface="Canva Sans"/>
              </a:rPr>
              <a:t>Interaction: Establishing a structured setting that promotes student debates and interactions is essential for effective learning.</a:t>
            </a:r>
          </a:p>
          <a:p>
            <a:pPr marL="579260" indent="-289630" lvl="1">
              <a:lnSpc>
                <a:spcPts val="3756"/>
              </a:lnSpc>
              <a:buFont typeface="Arial"/>
              <a:buChar char="•"/>
            </a:pPr>
            <a:r>
              <a:rPr lang="en-US" sz="2683">
                <a:solidFill>
                  <a:srgbClr val="000000"/>
                </a:solidFill>
                <a:latin typeface="Canva Sans"/>
              </a:rPr>
              <a:t>Group Work: Organizing students into teams nurtures collaboration, discussions, and joint projects.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0020" y="741363"/>
            <a:ext cx="16672423" cy="926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1"/>
              </a:lnSpc>
            </a:pPr>
            <a:r>
              <a:rPr lang="en-US" sz="5479">
                <a:solidFill>
                  <a:srgbClr val="000000"/>
                </a:solidFill>
                <a:latin typeface="Canva Sans Bold"/>
              </a:rPr>
              <a:t>Continue...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86480" y="2335867"/>
            <a:ext cx="16035286" cy="5588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56"/>
              </a:lnSpc>
            </a:pPr>
          </a:p>
          <a:p>
            <a:pPr marL="579260" indent="-289630" lvl="1">
              <a:lnSpc>
                <a:spcPts val="3756"/>
              </a:lnSpc>
              <a:buFont typeface="Arial"/>
              <a:buChar char="•"/>
            </a:pPr>
            <a:r>
              <a:rPr lang="en-US" sz="2683">
                <a:solidFill>
                  <a:srgbClr val="000000"/>
                </a:solidFill>
                <a:latin typeface="Canva Sans"/>
              </a:rPr>
              <a:t>Learning from Mistakes: Teachers should steer students through discussions and projects, fostering a culture of learning from errors.</a:t>
            </a:r>
          </a:p>
          <a:p>
            <a:pPr marL="579260" indent="-289630" lvl="1">
              <a:lnSpc>
                <a:spcPts val="3756"/>
              </a:lnSpc>
              <a:buFont typeface="Arial"/>
              <a:buChar char="•"/>
            </a:pPr>
            <a:r>
              <a:rPr lang="en-US" sz="2683">
                <a:solidFill>
                  <a:srgbClr val="000000"/>
                </a:solidFill>
                <a:latin typeface="Canva Sans"/>
              </a:rPr>
              <a:t>Brainstorming: Arranging brainstorming sessions enables students to exchange ideas, with teachers aiding in structuring these thoughts for a coherent result.</a:t>
            </a:r>
          </a:p>
          <a:p>
            <a:pPr marL="579260" indent="-289630" lvl="1">
              <a:lnSpc>
                <a:spcPts val="3756"/>
              </a:lnSpc>
              <a:buFont typeface="Arial"/>
              <a:buChar char="•"/>
            </a:pPr>
            <a:r>
              <a:rPr lang="en-US" sz="2683">
                <a:solidFill>
                  <a:srgbClr val="000000"/>
                </a:solidFill>
                <a:latin typeface="Canva Sans"/>
              </a:rPr>
              <a:t>Use of Textbooks: In a constructivist classroom, educators should facilitate interactive discussions and experiments to enhance learning from textbooks efficiently.</a:t>
            </a:r>
          </a:p>
          <a:p>
            <a:pPr marL="579260" indent="-289630" lvl="1">
              <a:lnSpc>
                <a:spcPts val="3756"/>
              </a:lnSpc>
              <a:buFont typeface="Arial"/>
              <a:buChar char="•"/>
            </a:pPr>
            <a:r>
              <a:rPr lang="en-US" sz="2683">
                <a:solidFill>
                  <a:srgbClr val="000000"/>
                </a:solidFill>
                <a:latin typeface="Canva Sans"/>
              </a:rPr>
              <a:t>Field Trips: Educational outings offer students learning opportunities through exploration and observation, with teachers guiding students to document their findings.</a:t>
            </a:r>
          </a:p>
          <a:p>
            <a:pPr marL="579260" indent="-289630" lvl="1">
              <a:lnSpc>
                <a:spcPts val="3756"/>
              </a:lnSpc>
              <a:buFont typeface="Arial"/>
              <a:buChar char="•"/>
            </a:pPr>
            <a:r>
              <a:rPr lang="en-US" sz="2683">
                <a:solidFill>
                  <a:srgbClr val="000000"/>
                </a:solidFill>
                <a:latin typeface="Canva Sans"/>
              </a:rPr>
              <a:t>Assessment: Evaluating students' comprehension through tests, quizzes, and diverse assessment techniques ensures successful learning outcomes.</a:t>
            </a:r>
          </a:p>
          <a:p>
            <a:pPr>
              <a:lnSpc>
                <a:spcPts val="3756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>
                  <a:solidFill>
                    <a:srgbClr val="000000"/>
                  </a:solidFill>
                  <a:latin typeface="Open Sans Bold"/>
                </a:rPr>
                <a:t>4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54977" y="3748035"/>
            <a:ext cx="11627497" cy="2514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73"/>
              </a:lnSpc>
            </a:pPr>
            <a:r>
              <a:rPr lang="en-US" sz="14695">
                <a:solidFill>
                  <a:srgbClr val="000000"/>
                </a:solidFill>
                <a:latin typeface="Alatsi Bold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2412831" y="8026211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413653" y="-57369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DAF9bXSWlMs</dc:identifier>
  <dcterms:modified xsi:type="dcterms:W3CDTF">2011-08-01T06:04:30Z</dcterms:modified>
  <cp:revision>1</cp:revision>
  <dc:title>Constructivism</dc:title>
</cp:coreProperties>
</file>

<file path=docProps/thumbnail.jpeg>
</file>